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23"/>
  </p:notesMasterIdLst>
  <p:handoutMasterIdLst>
    <p:handoutMasterId r:id="rId124"/>
  </p:handoutMasterIdLst>
  <p:sldIdLst>
    <p:sldId id="601" r:id="rId2"/>
    <p:sldId id="651" r:id="rId3"/>
    <p:sldId id="798" r:id="rId4"/>
    <p:sldId id="800" r:id="rId5"/>
    <p:sldId id="801" r:id="rId6"/>
    <p:sldId id="802" r:id="rId7"/>
    <p:sldId id="803" r:id="rId8"/>
    <p:sldId id="903" r:id="rId9"/>
    <p:sldId id="804" r:id="rId10"/>
    <p:sldId id="923" r:id="rId11"/>
    <p:sldId id="805" r:id="rId12"/>
    <p:sldId id="806" r:id="rId13"/>
    <p:sldId id="807" r:id="rId14"/>
    <p:sldId id="808" r:id="rId15"/>
    <p:sldId id="809" r:id="rId16"/>
    <p:sldId id="810" r:id="rId17"/>
    <p:sldId id="811" r:id="rId18"/>
    <p:sldId id="816" r:id="rId19"/>
    <p:sldId id="817" r:id="rId20"/>
    <p:sldId id="818" r:id="rId21"/>
    <p:sldId id="812" r:id="rId22"/>
    <p:sldId id="814" r:id="rId23"/>
    <p:sldId id="815" r:id="rId24"/>
    <p:sldId id="922" r:id="rId25"/>
    <p:sldId id="906" r:id="rId26"/>
    <p:sldId id="819" r:id="rId27"/>
    <p:sldId id="820" r:id="rId28"/>
    <p:sldId id="821" r:id="rId29"/>
    <p:sldId id="822" r:id="rId30"/>
    <p:sldId id="823" r:id="rId31"/>
    <p:sldId id="824" r:id="rId32"/>
    <p:sldId id="825" r:id="rId33"/>
    <p:sldId id="924" r:id="rId34"/>
    <p:sldId id="925" r:id="rId35"/>
    <p:sldId id="826" r:id="rId36"/>
    <p:sldId id="927" r:id="rId37"/>
    <p:sldId id="828" r:id="rId38"/>
    <p:sldId id="928" r:id="rId39"/>
    <p:sldId id="827" r:id="rId40"/>
    <p:sldId id="829" r:id="rId41"/>
    <p:sldId id="909" r:id="rId42"/>
    <p:sldId id="910" r:id="rId43"/>
    <p:sldId id="911" r:id="rId44"/>
    <p:sldId id="830" r:id="rId45"/>
    <p:sldId id="832" r:id="rId46"/>
    <p:sldId id="834" r:id="rId47"/>
    <p:sldId id="902" r:id="rId48"/>
    <p:sldId id="835" r:id="rId49"/>
    <p:sldId id="837" r:id="rId50"/>
    <p:sldId id="838" r:id="rId51"/>
    <p:sldId id="836" r:id="rId52"/>
    <p:sldId id="839" r:id="rId53"/>
    <p:sldId id="840" r:id="rId54"/>
    <p:sldId id="841" r:id="rId55"/>
    <p:sldId id="842" r:id="rId56"/>
    <p:sldId id="843" r:id="rId57"/>
    <p:sldId id="844" r:id="rId58"/>
    <p:sldId id="845" r:id="rId59"/>
    <p:sldId id="913" r:id="rId60"/>
    <p:sldId id="846" r:id="rId61"/>
    <p:sldId id="847" r:id="rId62"/>
    <p:sldId id="848" r:id="rId63"/>
    <p:sldId id="849" r:id="rId64"/>
    <p:sldId id="850" r:id="rId65"/>
    <p:sldId id="851" r:id="rId66"/>
    <p:sldId id="854" r:id="rId67"/>
    <p:sldId id="916" r:id="rId68"/>
    <p:sldId id="915" r:id="rId69"/>
    <p:sldId id="855" r:id="rId70"/>
    <p:sldId id="856" r:id="rId71"/>
    <p:sldId id="917" r:id="rId72"/>
    <p:sldId id="857" r:id="rId73"/>
    <p:sldId id="858" r:id="rId74"/>
    <p:sldId id="859" r:id="rId75"/>
    <p:sldId id="860" r:id="rId76"/>
    <p:sldId id="869" r:id="rId77"/>
    <p:sldId id="861" r:id="rId78"/>
    <p:sldId id="862" r:id="rId79"/>
    <p:sldId id="863" r:id="rId80"/>
    <p:sldId id="864" r:id="rId81"/>
    <p:sldId id="865" r:id="rId82"/>
    <p:sldId id="866" r:id="rId83"/>
    <p:sldId id="921" r:id="rId84"/>
    <p:sldId id="870" r:id="rId85"/>
    <p:sldId id="871" r:id="rId86"/>
    <p:sldId id="872" r:id="rId87"/>
    <p:sldId id="873" r:id="rId88"/>
    <p:sldId id="852" r:id="rId89"/>
    <p:sldId id="874" r:id="rId90"/>
    <p:sldId id="920" r:id="rId91"/>
    <p:sldId id="875" r:id="rId92"/>
    <p:sldId id="876" r:id="rId93"/>
    <p:sldId id="877" r:id="rId94"/>
    <p:sldId id="878" r:id="rId95"/>
    <p:sldId id="879" r:id="rId96"/>
    <p:sldId id="880" r:id="rId97"/>
    <p:sldId id="881" r:id="rId98"/>
    <p:sldId id="882" r:id="rId99"/>
    <p:sldId id="919" r:id="rId100"/>
    <p:sldId id="883" r:id="rId101"/>
    <p:sldId id="884" r:id="rId102"/>
    <p:sldId id="853" r:id="rId103"/>
    <p:sldId id="885" r:id="rId104"/>
    <p:sldId id="886" r:id="rId105"/>
    <p:sldId id="887" r:id="rId106"/>
    <p:sldId id="888" r:id="rId107"/>
    <p:sldId id="889" r:id="rId108"/>
    <p:sldId id="891" r:id="rId109"/>
    <p:sldId id="890" r:id="rId110"/>
    <p:sldId id="905" r:id="rId111"/>
    <p:sldId id="892" r:id="rId112"/>
    <p:sldId id="894" r:id="rId113"/>
    <p:sldId id="895" r:id="rId114"/>
    <p:sldId id="896" r:id="rId115"/>
    <p:sldId id="897" r:id="rId116"/>
    <p:sldId id="899" r:id="rId117"/>
    <p:sldId id="900" r:id="rId118"/>
    <p:sldId id="901" r:id="rId119"/>
    <p:sldId id="926" r:id="rId120"/>
    <p:sldId id="898" r:id="rId121"/>
    <p:sldId id="415" r:id="rId122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15" d="100"/>
          <a:sy n="115" d="100"/>
        </p:scale>
        <p:origin x="1302" y="84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4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2021-02-24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5.xml"/><Relationship Id="rId7" Type="http://schemas.openxmlformats.org/officeDocument/2006/relationships/image" Target="../media/image8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.jpeg"/><Relationship Id="rId10" Type="http://schemas.openxmlformats.org/officeDocument/2006/relationships/image" Target="../media/image83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7.jpeg"/><Relationship Id="rId9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12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.jpeg"/><Relationship Id="rId7" Type="http://schemas.openxmlformats.org/officeDocument/2006/relationships/image" Target="../media/image1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tags" Target="../tags/tag14.xml"/><Relationship Id="rId7" Type="http://schemas.openxmlformats.org/officeDocument/2006/relationships/image" Target="../media/image14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49.png"/><Relationship Id="rId4" Type="http://schemas.openxmlformats.org/officeDocument/2006/relationships/tags" Target="../tags/tag15.xml"/><Relationship Id="rId9" Type="http://schemas.openxmlformats.org/officeDocument/2006/relationships/image" Target="../media/image1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0.png"/><Relationship Id="rId4" Type="http://schemas.openxmlformats.org/officeDocument/2006/relationships/image" Target="../media/image1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57.png"/><Relationship Id="rId7" Type="http://schemas.openxmlformats.org/officeDocument/2006/relationships/image" Target="../media/image1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58.png"/><Relationship Id="rId9" Type="http://schemas.openxmlformats.org/officeDocument/2006/relationships/image" Target="../media/image1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95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9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93.png"/><Relationship Id="rId5" Type="http://schemas.openxmlformats.org/officeDocument/2006/relationships/tags" Target="../tags/tag20.xml"/><Relationship Id="rId10" Type="http://schemas.openxmlformats.org/officeDocument/2006/relationships/image" Target="../media/image192.png"/><Relationship Id="rId4" Type="http://schemas.openxmlformats.org/officeDocument/2006/relationships/tags" Target="../tags/tag19.xml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tags" Target="../tags/tag24.xml"/><Relationship Id="rId7" Type="http://schemas.openxmlformats.org/officeDocument/2006/relationships/image" Target="../media/image7.jpeg"/><Relationship Id="rId12" Type="http://schemas.openxmlformats.org/officeDocument/2006/relationships/image" Target="../media/image19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91.png"/><Relationship Id="rId5" Type="http://schemas.openxmlformats.org/officeDocument/2006/relationships/tags" Target="../tags/tag26.xml"/><Relationship Id="rId10" Type="http://schemas.openxmlformats.org/officeDocument/2006/relationships/image" Target="../media/image193.png"/><Relationship Id="rId4" Type="http://schemas.openxmlformats.org/officeDocument/2006/relationships/tags" Target="../tags/tag25.xml"/><Relationship Id="rId9" Type="http://schemas.openxmlformats.org/officeDocument/2006/relationships/image" Target="../media/image1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07.png"/><Relationship Id="rId3" Type="http://schemas.openxmlformats.org/officeDocument/2006/relationships/tags" Target="../tags/tag29.xml"/><Relationship Id="rId7" Type="http://schemas.openxmlformats.org/officeDocument/2006/relationships/image" Target="../media/image7.jpeg"/><Relationship Id="rId12" Type="http://schemas.openxmlformats.org/officeDocument/2006/relationships/image" Target="../media/image149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48.png"/><Relationship Id="rId5" Type="http://schemas.openxmlformats.org/officeDocument/2006/relationships/tags" Target="../tags/tag31.xml"/><Relationship Id="rId10" Type="http://schemas.openxmlformats.org/officeDocument/2006/relationships/image" Target="../media/image147.png"/><Relationship Id="rId4" Type="http://schemas.openxmlformats.org/officeDocument/2006/relationships/tags" Target="../tags/tag30.xml"/><Relationship Id="rId9" Type="http://schemas.openxmlformats.org/officeDocument/2006/relationships/image" Target="../media/image146.png"/><Relationship Id="rId14" Type="http://schemas.openxmlformats.org/officeDocument/2006/relationships/image" Target="../media/image20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5" Type="http://schemas.openxmlformats.org/officeDocument/2006/relationships/image" Target="../media/image194.png"/><Relationship Id="rId4" Type="http://schemas.openxmlformats.org/officeDocument/2006/relationships/image" Target="../media/image21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Song(RISP,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2654" y="4653136"/>
            <a:ext cx="353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2021.02.22~26</a:t>
            </a:r>
          </a:p>
          <a:p>
            <a:pPr algn="ctr"/>
            <a:r>
              <a:rPr lang="ko-KR" altLang="en-US" b="1" dirty="0" smtClean="0"/>
              <a:t>라온활용학교 </a:t>
            </a:r>
            <a:r>
              <a:rPr lang="en-US" altLang="ko-KR" b="1" dirty="0" smtClean="0"/>
              <a:t>@ on-line</a:t>
            </a:r>
          </a:p>
          <a:p>
            <a:pPr algn="ctr"/>
            <a:r>
              <a:rPr lang="en-US" altLang="ko-KR" b="1" dirty="0"/>
              <a:t>https://indico.ibs.re.kr/event/403/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many-body problem 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few-body problem.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many direct nuclear reaction codes available.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91675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27967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2" y="4977820"/>
            <a:ext cx="2476954" cy="78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555"/>
            <a:ext cx="9144000" cy="5282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224987" y="3000487"/>
            <a:ext cx="2787173" cy="71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4180"/>
            <a:r>
              <a:rPr lang="en-US" altLang="ko-KR" sz="406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Thank you</a:t>
            </a:r>
            <a:endParaRPr lang="ko-KR" altLang="en-US" sz="4062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50631" y="3397469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605176" y="3399892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1" y="3347612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3860" y="2848969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40" y="4502928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87624" y="5589240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0521" y="915032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angle)</a:t>
            </a:r>
          </a:p>
          <a:p>
            <a:r>
              <a:rPr lang="en-US" altLang="ko-KR" dirty="0" smtClean="0"/>
              <a:t>= (Number of incident particles)*(effective area)/(incident area)</a:t>
            </a:r>
          </a:p>
          <a:p>
            <a:r>
              <a:rPr lang="en-US" altLang="ko-KR" dirty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(Number of incident particles</a:t>
            </a:r>
            <a:r>
              <a:rPr lang="en-US" altLang="ko-KR" dirty="0" smtClean="0"/>
              <a:t>)/(incident area)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in area)</a:t>
            </a:r>
          </a:p>
          <a:p>
            <a:endParaRPr lang="en-US" altLang="ko-KR" dirty="0"/>
          </a:p>
          <a:p>
            <a:r>
              <a:rPr lang="en-US" altLang="ko-KR" dirty="0" smtClean="0"/>
              <a:t>Cross section does not depends on the experimental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41" y="4166290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098357" y="504004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306335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00125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2685103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</a:t>
            </a:r>
            <a:r>
              <a:rPr lang="en-US" altLang="ko-KR" dirty="0" smtClean="0"/>
              <a:t>) = (</a:t>
            </a:r>
            <a:r>
              <a:rPr lang="en-US" altLang="ko-KR" dirty="0"/>
              <a:t>elastic cross section</a:t>
            </a:r>
            <a:r>
              <a:rPr lang="en-US" altLang="ko-KR" dirty="0" smtClean="0"/>
              <a:t>) + (</a:t>
            </a:r>
            <a:r>
              <a:rPr lang="en-US" altLang="ko-KR" dirty="0"/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436" y="4019551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50246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35896" y="5651683"/>
            <a:ext cx="45570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for the same partition , d + 12C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8" y="3176087"/>
            <a:ext cx="6552728" cy="13211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Which include all possible channels,</a:t>
            </a:r>
          </a:p>
          <a:p>
            <a:r>
              <a:rPr lang="en-US" altLang="ko-KR" dirty="0" smtClean="0"/>
              <a:t>We can obtain the reaction cross section.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(bound state wave functions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(wave function for relative motion)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753038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204864"/>
            <a:ext cx="5820587" cy="163852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5862" y="5661248"/>
            <a:ext cx="456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Simplification when coupling is weak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1" y="2342133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21706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482412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485067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36780"/>
            <a:ext cx="6906589" cy="16956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780161"/>
            <a:ext cx="5039428" cy="7811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259" y="3557447"/>
            <a:ext cx="4001058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4014006"/>
            <a:ext cx="211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(LS equation for w.f.)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382" y="4338606"/>
            <a:ext cx="3515216" cy="771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216" y="5160624"/>
            <a:ext cx="5344985" cy="14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1" y="2299928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9626" y="4900677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Ignoring V_{01}, assume small V_{10}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DWBA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  <a:p>
            <a:r>
              <a:rPr lang="en-US" altLang="ko-KR" dirty="0"/>
              <a:t>&lt; chi</a:t>
            </a:r>
            <a:r>
              <a:rPr lang="en-US" altLang="ko-KR" dirty="0" smtClean="0"/>
              <a:t>^{(-)}| In DWBA !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056" y="6082179"/>
            <a:ext cx="2972215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1" y="994507"/>
            <a:ext cx="3286584" cy="12860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965928"/>
            <a:ext cx="3315163" cy="1314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2667734"/>
            <a:ext cx="2162477" cy="6192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717032"/>
            <a:ext cx="3728636" cy="6156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1888" y="3717031"/>
            <a:ext cx="3721044" cy="5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120" y="3429000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3798332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4561" y="4371036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9704" y="3429000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9" y="5027677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9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75073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63188" y="1091907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00411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4" y="2132856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06527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55576" y="3140968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83176" y="2924944"/>
            <a:ext cx="32887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Energy Dependent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5. non-local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3568" y="4942909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5651956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Optical potential in elastic channel simulates the neglected model space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5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50100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204864"/>
            <a:ext cx="6939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347711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15" y="3864510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829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Direct Reaction 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Rotational model or Vibrational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4797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Angular momentum operator R </a:t>
            </a:r>
          </a:p>
          <a:p>
            <a:r>
              <a:rPr lang="en-US" altLang="ko-KR" dirty="0" smtClean="0"/>
              <a:t>For collective Rotation </a:t>
            </a:r>
          </a:p>
          <a:p>
            <a:r>
              <a:rPr lang="en-US" altLang="ko-KR" dirty="0" smtClean="0"/>
              <a:t>Acts on collective coordinates</a:t>
            </a:r>
          </a:p>
          <a:p>
            <a:r>
              <a:rPr lang="en-US" altLang="ko-KR" dirty="0" err="1" smtClean="0"/>
              <a:t>i.e</a:t>
            </a:r>
            <a:r>
              <a:rPr lang="en-US" altLang="ko-KR" dirty="0" smtClean="0"/>
              <a:t> Euler angle.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</a:t>
            </a:r>
            <a:r>
              <a:rPr lang="en-US" altLang="ko-KR" dirty="0" smtClean="0"/>
              <a:t>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5687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 have wave function of rigid rotor.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Excitation corresponds to changes of |IMK 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K’&gt;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83568" y="2924944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22" y="2531141"/>
            <a:ext cx="2562583" cy="609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50" y="3246039"/>
            <a:ext cx="2429214" cy="543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350" y="3951557"/>
            <a:ext cx="1962424" cy="1095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2222" y="5238195"/>
            <a:ext cx="3262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axial symmetric nuclei,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Deformation length </a:t>
            </a:r>
            <a:r>
              <a:rPr lang="en-US" altLang="ko-KR" dirty="0" smtClean="0"/>
              <a:t>= R0*a_{q0} </a:t>
            </a:r>
            <a:endParaRPr lang="ko-KR" altLang="en-US" dirty="0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3" y="5294729"/>
            <a:ext cx="44767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9579" y="471867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Deformed potential 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964" y="5907648"/>
            <a:ext cx="1190791" cy="4001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081" y="6330876"/>
            <a:ext cx="160042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9246" y="1052736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77" y="858042"/>
            <a:ext cx="3524742" cy="5525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77" y="2059289"/>
            <a:ext cx="3978998" cy="503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88024" y="1632113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960" y="2954056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4" y="2291209"/>
            <a:ext cx="2299458" cy="49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06" y="3496516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8389" y="4513011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638" y="5065538"/>
            <a:ext cx="728764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8" y="1362469"/>
            <a:ext cx="7287642" cy="102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82" y="2675323"/>
            <a:ext cx="8352928" cy="578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30" y="3692596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082" y="4464229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0" y="5235862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06693" y="5373216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60" y="3339333"/>
            <a:ext cx="8240275" cy="21053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645" y="5444652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36363"/>
            <a:ext cx="2562583" cy="60968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2" y="1751261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636912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071762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4005064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46" y="4374396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232" y="4595531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84" y="5661248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805264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589240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298" y="4321496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3888" y="3627786"/>
            <a:ext cx="447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Except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84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826062" y="1104479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2204864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interaction, size of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Excited states (Energy, angular momentum, parity)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r>
              <a:rPr lang="en-US" altLang="ko-KR" dirty="0" smtClean="0"/>
              <a:t>                      one-nucleon transfer: single particle level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32488</TotalTime>
  <Words>4370</Words>
  <Application>Microsoft Office PowerPoint</Application>
  <PresentationFormat>화면 슬라이드 쇼(4:3)</PresentationFormat>
  <Paragraphs>916</Paragraphs>
  <Slides>121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30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Kinematics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Coupled Reaction Channel equation</vt:lpstr>
      <vt:lpstr>Coupled Reaction Channel equation</vt:lpstr>
      <vt:lpstr>DWBA</vt:lpstr>
      <vt:lpstr>DWBA</vt:lpstr>
      <vt:lpstr>DWBA</vt:lpstr>
      <vt:lpstr>DWBA</vt:lpstr>
      <vt:lpstr>DWBA</vt:lpstr>
      <vt:lpstr>PowerPoint 프레젠테이션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Global optical potential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Coupled Channel calculation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766</cp:revision>
  <cp:lastPrinted>2019-03-25T07:50:09Z</cp:lastPrinted>
  <dcterms:created xsi:type="dcterms:W3CDTF">2013-07-10T02:34:07Z</dcterms:created>
  <dcterms:modified xsi:type="dcterms:W3CDTF">2021-02-24T02:39:50Z</dcterms:modified>
</cp:coreProperties>
</file>